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1"/>
  </p:notesMasterIdLst>
  <p:sldIdLst>
    <p:sldId id="278" r:id="rId2"/>
    <p:sldId id="279" r:id="rId3"/>
    <p:sldId id="280" r:id="rId4"/>
    <p:sldId id="281" r:id="rId5"/>
    <p:sldId id="282" r:id="rId6"/>
    <p:sldId id="283" r:id="rId7"/>
    <p:sldId id="284" r:id="rId8"/>
    <p:sldId id="285" r:id="rId9"/>
    <p:sldId id="286" r:id="rId10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74" autoAdjust="0"/>
    <p:restoredTop sz="72585" autoAdjust="0"/>
  </p:normalViewPr>
  <p:slideViewPr>
    <p:cSldViewPr snapToGrid="0">
      <p:cViewPr varScale="1">
        <p:scale>
          <a:sx n="86" d="100"/>
          <a:sy n="86" d="100"/>
        </p:scale>
        <p:origin x="2032" y="20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FDEBC5-B985-4DBD-971A-DE566E1C50A2}" type="datetimeFigureOut">
              <a:rPr lang="nl-NL" smtClean="0"/>
              <a:t>13-07-2023</a:t>
            </a:fld>
            <a:endParaRPr lang="nl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AE3956-8282-4F35-BBF9-4A117B2EA080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644725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AE3956-8282-4F35-BBF9-4A117B2EA080}" type="slidenum">
              <a:rPr lang="nl-NL" smtClean="0"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46406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AE3956-8282-4F35-BBF9-4A117B2EA080}" type="slidenum">
              <a:rPr lang="nl-NL" smtClean="0"/>
              <a:t>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248656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03723E-B87D-0F45-04E1-C9063124F1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1DEDE2-CE13-2E34-E0E9-0C665B70CE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98C686-048D-E33A-8100-6350B7D781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7F1A7-46C0-614C-8973-2677197B1A3C}" type="datetimeFigureOut">
              <a:rPr lang="en-US" smtClean="0"/>
              <a:t>7/13/23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B5ADCD-AE60-27A3-ED95-6E8286B2B3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C87CDD-7A79-9E96-61E7-5858FA528C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30CD8-110D-3047-99F8-77B3621329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9780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6C0A1-4253-113D-FA76-A1C36FC0F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72972B-51DE-095D-19E4-C62C7623AF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747D91-1582-9FAF-0418-5A86AEFEDB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7F1A7-46C0-614C-8973-2677197B1A3C}" type="datetimeFigureOut">
              <a:rPr lang="en-US" smtClean="0"/>
              <a:t>7/13/23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0256EA-F551-2245-D5DE-637314D087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CFB3AA-8C46-A4FD-7A5C-3BFDE6D7F1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30CD8-110D-3047-99F8-77B3621329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8163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6B38ABB-7383-E4D5-8D5B-58C46679188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9D9DF1E-4AE3-9E4A-1C6E-DE3FBAAB0C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D8AAEF-D1E5-D11E-A008-EAA846EFF8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7F1A7-46C0-614C-8973-2677197B1A3C}" type="datetimeFigureOut">
              <a:rPr lang="en-US" smtClean="0"/>
              <a:t>7/13/23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F61E69-0C6D-245F-51AE-192C97AA71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998535-B0D4-7860-3589-4BE096E925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30CD8-110D-3047-99F8-77B3621329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5902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ABDD1-B5FE-2DCC-0162-70893E14E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0A5644-C265-01C2-B99B-ACCB355778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379746-BBAE-76F9-BF04-BAF50AD872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7F1A7-46C0-614C-8973-2677197B1A3C}" type="datetimeFigureOut">
              <a:rPr lang="en-US" smtClean="0"/>
              <a:t>7/13/23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DDD785-5828-A30A-18C5-84396889A8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079A2E-5E2C-6F11-5F94-67F67CF8C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30CD8-110D-3047-99F8-77B3621329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1358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B0804-9B67-F05C-AF2F-471F54A10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96274-5295-979D-5BAF-E7918E8723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E252FC-B6BA-4E11-7E01-EC0737B4C3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7F1A7-46C0-614C-8973-2677197B1A3C}" type="datetimeFigureOut">
              <a:rPr lang="en-US" smtClean="0"/>
              <a:t>7/13/23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35EA5F-632F-A347-DD82-5A255EB54E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7D0A59-1962-DF5F-5E30-E4A2640EAB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30CD8-110D-3047-99F8-77B3621329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3422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D24D8C-F582-8E6B-D949-A2E1FEE7C2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EE3CF3-E0FB-DC66-03A1-C4F364982FD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0842CD-3DA4-4837-1358-061EFE03C8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C71512-80DA-6A28-FB0C-E6682620EB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7F1A7-46C0-614C-8973-2677197B1A3C}" type="datetimeFigureOut">
              <a:rPr lang="en-US" smtClean="0"/>
              <a:t>7/13/23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C5B810-45D8-B339-DEB9-26258CC890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290976-BB5F-505E-017E-A8CD4C6905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30CD8-110D-3047-99F8-77B3621329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8578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FF7846-4BA3-7D86-0493-25FB52BDEC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71DEA3-48B2-A8D8-164D-A416268EB9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3468E0-CB41-8AA5-56A5-6EA8F11A6B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345DFA-F7B0-B434-A231-BF825D2C1B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4291FFD-D6AE-8331-C935-997172C88FD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26E87C5-F0E1-9709-95B0-7F94F953DC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7F1A7-46C0-614C-8973-2677197B1A3C}" type="datetimeFigureOut">
              <a:rPr lang="en-US" smtClean="0"/>
              <a:t>7/13/23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525D591-57F4-02E4-0650-3ACEFF902C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C7C2320-58CA-78EF-F52A-C236622BA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30CD8-110D-3047-99F8-77B3621329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1379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125B7C-5B04-80F6-47F9-5EEF0241DA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4A1E777-269E-EC3C-A89D-10A1EA55C9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7F1A7-46C0-614C-8973-2677197B1A3C}" type="datetimeFigureOut">
              <a:rPr lang="en-US" smtClean="0"/>
              <a:t>7/13/23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FE170C-7719-22CE-CF35-2325AED40B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2B1701-B14E-9AF4-F882-AFED2989C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30CD8-110D-3047-99F8-77B3621329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5703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5C63E09-291A-8AC3-2CF7-11D6D0A296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7F1A7-46C0-614C-8973-2677197B1A3C}" type="datetimeFigureOut">
              <a:rPr lang="en-US" smtClean="0"/>
              <a:t>7/13/23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21D3E21-DF0E-3BDB-3BC6-8BA7C7CC16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887D3E-459A-3E57-9DB7-37948096A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30CD8-110D-3047-99F8-77B3621329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2440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4D71EF-7124-0376-C475-280F9641A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7F3FFE-CA03-1ED9-A80B-28209738FF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529F15-C9FF-573B-4ED9-7E90C09891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13E9B1-F049-3E38-ECA9-CA35F25BB7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7F1A7-46C0-614C-8973-2677197B1A3C}" type="datetimeFigureOut">
              <a:rPr lang="en-US" smtClean="0"/>
              <a:t>7/13/23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3078A5-6277-58E1-2C02-DF337F6EBD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D9DD66-F8A0-ABC3-B302-D01F53FA39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30CD8-110D-3047-99F8-77B3621329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3773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5C2396-F03A-1A21-D0B3-5834461FC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EC58206-170F-A9F7-D5DF-82EBFED305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82F7C7-75EE-0482-33A6-261E1EB377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1EF866-F419-BFA8-27EE-058DAAF40B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7F1A7-46C0-614C-8973-2677197B1A3C}" type="datetimeFigureOut">
              <a:rPr lang="en-US" smtClean="0"/>
              <a:t>7/13/23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9DCC34-B3B7-0305-5A7D-35DBAB5F9D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8424B4-1271-1765-5872-899F474CC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30CD8-110D-3047-99F8-77B3621329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8424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009CED6-39D3-B548-CFDD-D791FA2F9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FA89EA-C453-2A5C-AABB-7A07DC7D84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A71985-4958-3DBF-18DE-9F93762A94B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E7F1A7-46C0-614C-8973-2677197B1A3C}" type="datetimeFigureOut">
              <a:rPr lang="en-US" smtClean="0"/>
              <a:t>7/13/23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7DDB3A-9A4E-60BC-E9AF-33FBAF8783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14A7D9-DA80-B130-ADE5-0E284C458A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230CD8-110D-3047-99F8-77B3621329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9625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tiff"/><Relationship Id="rId4" Type="http://schemas.openxmlformats.org/officeDocument/2006/relationships/image" Target="../media/image2.png"/><Relationship Id="rId9" Type="http://schemas.openxmlformats.org/officeDocument/2006/relationships/image" Target="../media/image7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hpcportal.cr.usgs.gov/hpc-user-docs/supercomputers/denali.html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hpcportal.cr.usgs.gov/hpc-user-docs/supercomputers/tallgrass.html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hpcportal.cr.usgs.gov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398F3DEE-0E56-499F-AFAE-C2DA7C2C8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BB65E49-5337-40E3-9DBD-146D14EA07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-2"/>
            <a:ext cx="12192000" cy="4522610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859509F-94DC-4952-A3B5-1EFAA2F524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68276" y="5"/>
            <a:ext cx="4023722" cy="4522603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B1AF2CB-1EFE-4962-A8DC-2D3CE47362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57200" y="-5"/>
            <a:ext cx="11743606" cy="4513113"/>
          </a:xfrm>
          <a:prstGeom prst="rect">
            <a:avLst/>
          </a:prstGeom>
          <a:gradFill>
            <a:gsLst>
              <a:gs pos="0">
                <a:srgbClr val="000000">
                  <a:alpha val="8000"/>
                </a:srgbClr>
              </a:gs>
              <a:gs pos="76000">
                <a:schemeClr val="accent1">
                  <a:lumMod val="75000"/>
                  <a:alpha val="2200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232531E-9E20-48D1-A119-C05304D9E8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8807" y="-9506"/>
            <a:ext cx="12200801" cy="4532114"/>
          </a:xfrm>
          <a:prstGeom prst="rect">
            <a:avLst/>
          </a:prstGeom>
          <a:gradFill>
            <a:gsLst>
              <a:gs pos="0">
                <a:srgbClr val="000000">
                  <a:alpha val="51000"/>
                </a:srgbClr>
              </a:gs>
              <a:gs pos="74000">
                <a:schemeClr val="accent1">
                  <a:alpha val="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7AA014B-79A8-4BEC-893F-423182880E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"/>
            <a:ext cx="12192000" cy="2679585"/>
          </a:xfrm>
          <a:prstGeom prst="rect">
            <a:avLst/>
          </a:prstGeom>
          <a:gradFill>
            <a:gsLst>
              <a:gs pos="20000">
                <a:schemeClr val="accent1">
                  <a:alpha val="9000"/>
                </a:schemeClr>
              </a:gs>
              <a:gs pos="100000">
                <a:srgbClr val="000000">
                  <a:alpha val="67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7C841F-61F5-DAA4-A6DE-7FF64055D8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598" y="533514"/>
            <a:ext cx="9617105" cy="1999602"/>
          </a:xfrm>
        </p:spPr>
        <p:txBody>
          <a:bodyPr>
            <a:normAutofit/>
          </a:bodyPr>
          <a:lstStyle/>
          <a:p>
            <a:pPr algn="l"/>
            <a:r>
              <a:rPr lang="en-US" sz="4800" dirty="0">
                <a:solidFill>
                  <a:srgbClr val="FFFFFF"/>
                </a:solidFill>
              </a:rPr>
              <a:t>Getting started on USGS supercomputers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5BC1FB-4EA9-3811-B8CB-4434CBD8B1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1598" y="2822040"/>
            <a:ext cx="9617105" cy="441877"/>
          </a:xfrm>
        </p:spPr>
        <p:txBody>
          <a:bodyPr>
            <a:normAutofit/>
          </a:bodyPr>
          <a:lstStyle/>
          <a:p>
            <a:pPr algn="l"/>
            <a:r>
              <a:rPr lang="en-US" sz="2000" dirty="0">
                <a:solidFill>
                  <a:srgbClr val="FFFFFF"/>
                </a:solidFill>
              </a:rPr>
              <a:t>Parallel MODFLOW Training Class, July 13-14, 2023, Lakewood, CO</a:t>
            </a:r>
          </a:p>
        </p:txBody>
      </p:sp>
      <p:pic>
        <p:nvPicPr>
          <p:cNvPr id="4" name="Picture 3" descr="tom_analog_1978">
            <a:extLst>
              <a:ext uri="{FF2B5EF4-FFF2-40B4-BE49-F238E27FC236}">
                <a16:creationId xmlns:a16="http://schemas.microsoft.com/office/drawing/2014/main" id="{9DF2818B-5E55-8A54-9FBB-C1900F8B02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00" r="-1" b="-1"/>
          <a:stretch/>
        </p:blipFill>
        <p:spPr bwMode="auto">
          <a:xfrm>
            <a:off x="643890" y="3977143"/>
            <a:ext cx="1828800" cy="1828800"/>
          </a:xfrm>
          <a:custGeom>
            <a:avLst/>
            <a:gdLst/>
            <a:ahLst/>
            <a:cxnLst/>
            <a:rect l="l" t="t" r="r" b="b"/>
            <a:pathLst>
              <a:path w="2282932" h="2282932">
                <a:moveTo>
                  <a:pt x="1141466" y="0"/>
                </a:moveTo>
                <a:cubicBezTo>
                  <a:pt x="1771880" y="0"/>
                  <a:pt x="2282932" y="511052"/>
                  <a:pt x="2282932" y="1141466"/>
                </a:cubicBezTo>
                <a:cubicBezTo>
                  <a:pt x="2282932" y="1771880"/>
                  <a:pt x="1771880" y="2282932"/>
                  <a:pt x="1141466" y="2282932"/>
                </a:cubicBezTo>
                <a:cubicBezTo>
                  <a:pt x="511052" y="2282932"/>
                  <a:pt x="0" y="1771880"/>
                  <a:pt x="0" y="1141466"/>
                </a:cubicBezTo>
                <a:cubicBezTo>
                  <a:pt x="0" y="511052"/>
                  <a:pt x="511052" y="0"/>
                  <a:pt x="1141466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F325E5A-396D-C81C-3138-791E727FD6A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-2" b="6499"/>
          <a:stretch/>
        </p:blipFill>
        <p:spPr>
          <a:xfrm>
            <a:off x="9457201" y="3922053"/>
            <a:ext cx="1828800" cy="1828800"/>
          </a:xfrm>
          <a:custGeom>
            <a:avLst/>
            <a:gdLst/>
            <a:ahLst/>
            <a:cxnLst/>
            <a:rect l="l" t="t" r="r" b="b"/>
            <a:pathLst>
              <a:path w="2282932" h="2282932">
                <a:moveTo>
                  <a:pt x="1141466" y="0"/>
                </a:moveTo>
                <a:cubicBezTo>
                  <a:pt x="1771880" y="0"/>
                  <a:pt x="2282932" y="511052"/>
                  <a:pt x="2282932" y="1141466"/>
                </a:cubicBezTo>
                <a:cubicBezTo>
                  <a:pt x="2282932" y="1771880"/>
                  <a:pt x="1771880" y="2282932"/>
                  <a:pt x="1141466" y="2282932"/>
                </a:cubicBezTo>
                <a:cubicBezTo>
                  <a:pt x="511052" y="2282932"/>
                  <a:pt x="0" y="1771880"/>
                  <a:pt x="0" y="1141466"/>
                </a:cubicBezTo>
                <a:cubicBezTo>
                  <a:pt x="0" y="511052"/>
                  <a:pt x="511052" y="0"/>
                  <a:pt x="1141466" y="0"/>
                </a:cubicBezTo>
                <a:close/>
              </a:path>
            </a:pathLst>
          </a:cu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79E263A-F2F8-EE67-3A6D-BE65604A121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23" r="18472" b="-6"/>
          <a:stretch/>
        </p:blipFill>
        <p:spPr>
          <a:xfrm>
            <a:off x="2847218" y="3932178"/>
            <a:ext cx="1828800" cy="1828800"/>
          </a:xfrm>
          <a:custGeom>
            <a:avLst/>
            <a:gdLst/>
            <a:ahLst/>
            <a:cxnLst/>
            <a:rect l="l" t="t" r="r" b="b"/>
            <a:pathLst>
              <a:path w="2282932" h="2282932">
                <a:moveTo>
                  <a:pt x="1141466" y="0"/>
                </a:moveTo>
                <a:cubicBezTo>
                  <a:pt x="1771880" y="0"/>
                  <a:pt x="2282932" y="511052"/>
                  <a:pt x="2282932" y="1141466"/>
                </a:cubicBezTo>
                <a:cubicBezTo>
                  <a:pt x="2282932" y="1771880"/>
                  <a:pt x="1771880" y="2282932"/>
                  <a:pt x="1141466" y="2282932"/>
                </a:cubicBezTo>
                <a:cubicBezTo>
                  <a:pt x="511052" y="2282932"/>
                  <a:pt x="0" y="1771880"/>
                  <a:pt x="0" y="1141466"/>
                </a:cubicBezTo>
                <a:cubicBezTo>
                  <a:pt x="0" y="511052"/>
                  <a:pt x="511052" y="0"/>
                  <a:pt x="1141466" y="0"/>
                </a:cubicBezTo>
                <a:close/>
              </a:path>
            </a:pathLst>
          </a:cu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8A0F38C4-7853-7251-341E-9B82FBAF7D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54" t="12963" r="35366" b="12963"/>
          <a:stretch/>
        </p:blipFill>
        <p:spPr bwMode="auto">
          <a:xfrm>
            <a:off x="7253874" y="3981745"/>
            <a:ext cx="1828800" cy="1828800"/>
          </a:xfrm>
          <a:custGeom>
            <a:avLst/>
            <a:gdLst/>
            <a:ahLst/>
            <a:cxnLst/>
            <a:rect l="l" t="t" r="r" b="b"/>
            <a:pathLst>
              <a:path w="2282932" h="2282932">
                <a:moveTo>
                  <a:pt x="1141466" y="0"/>
                </a:moveTo>
                <a:cubicBezTo>
                  <a:pt x="1771880" y="0"/>
                  <a:pt x="2282932" y="511052"/>
                  <a:pt x="2282932" y="1141466"/>
                </a:cubicBezTo>
                <a:cubicBezTo>
                  <a:pt x="2282932" y="1771880"/>
                  <a:pt x="1771880" y="2282932"/>
                  <a:pt x="1141466" y="2282932"/>
                </a:cubicBezTo>
                <a:cubicBezTo>
                  <a:pt x="511052" y="2282932"/>
                  <a:pt x="0" y="1771880"/>
                  <a:pt x="0" y="1141466"/>
                </a:cubicBezTo>
                <a:cubicBezTo>
                  <a:pt x="0" y="511052"/>
                  <a:pt x="511052" y="0"/>
                  <a:pt x="1141466" y="0"/>
                </a:cubicBez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8BF489E-BE54-C6D1-010E-3497C620588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2939" t="20969" r="23941" b="20969"/>
          <a:stretch/>
        </p:blipFill>
        <p:spPr>
          <a:xfrm>
            <a:off x="5050546" y="3977143"/>
            <a:ext cx="1828800" cy="1828800"/>
          </a:xfrm>
          <a:custGeom>
            <a:avLst/>
            <a:gdLst/>
            <a:ahLst/>
            <a:cxnLst/>
            <a:rect l="l" t="t" r="r" b="b"/>
            <a:pathLst>
              <a:path w="2282932" h="2282932">
                <a:moveTo>
                  <a:pt x="1141466" y="0"/>
                </a:moveTo>
                <a:cubicBezTo>
                  <a:pt x="1771880" y="0"/>
                  <a:pt x="2282932" y="511052"/>
                  <a:pt x="2282932" y="1141466"/>
                </a:cubicBezTo>
                <a:cubicBezTo>
                  <a:pt x="2282932" y="1771880"/>
                  <a:pt x="1771880" y="2282932"/>
                  <a:pt x="1141466" y="2282932"/>
                </a:cubicBezTo>
                <a:cubicBezTo>
                  <a:pt x="511052" y="2282932"/>
                  <a:pt x="0" y="1771880"/>
                  <a:pt x="0" y="1141466"/>
                </a:cubicBezTo>
                <a:cubicBezTo>
                  <a:pt x="0" y="511052"/>
                  <a:pt x="511052" y="0"/>
                  <a:pt x="1141466" y="0"/>
                </a:cubicBezTo>
                <a:close/>
              </a:path>
            </a:pathLst>
          </a:cu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0FE480D-7084-BC59-7CE6-28DE940FAED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7685" y="6119835"/>
            <a:ext cx="1657165" cy="66286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1594493-F54D-387D-9918-0B42EE11B3B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2507" y="5944128"/>
            <a:ext cx="2508299" cy="815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3972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C9F9A-F2A1-6FDE-1368-4765AD0D7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Denali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537F35-15C8-770E-DEFF-231E2C4968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effectLst/>
                <a:latin typeface="+mj-lt"/>
              </a:rPr>
              <a:t>While on the network or VPN</a:t>
            </a:r>
          </a:p>
          <a:p>
            <a:r>
              <a:rPr lang="en-US" sz="4000" dirty="0">
                <a:effectLst/>
                <a:latin typeface="+mj-lt"/>
              </a:rPr>
              <a:t>Open a terminal</a:t>
            </a:r>
          </a:p>
          <a:p>
            <a:pPr>
              <a:tabLst>
                <a:tab pos="684213" algn="l"/>
              </a:tabLst>
            </a:pPr>
            <a:r>
              <a:rPr lang="en-US" sz="4000" dirty="0">
                <a:latin typeface="+mj-lt"/>
              </a:rPr>
              <a:t>Type:</a:t>
            </a:r>
            <a:br>
              <a:rPr lang="en-US" sz="4000" dirty="0">
                <a:latin typeface="+mj-lt"/>
              </a:rPr>
            </a:br>
            <a:br>
              <a:rPr lang="en-US" sz="4000" dirty="0">
                <a:solidFill>
                  <a:srgbClr val="2FFF12"/>
                </a:solidFill>
                <a:latin typeface="Andale Mono" panose="020B0509000000000004" pitchFamily="49" charset="0"/>
              </a:rPr>
            </a:br>
            <a:r>
              <a:rPr lang="en-US" sz="4000" dirty="0">
                <a:solidFill>
                  <a:srgbClr val="2FFF12"/>
                </a:solidFill>
                <a:latin typeface="Andale Mono" panose="020B0509000000000004" pitchFamily="49" charset="0"/>
              </a:rPr>
              <a:t>	</a:t>
            </a:r>
            <a:r>
              <a:rPr lang="en-US" sz="4000" b="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ssh</a:t>
            </a:r>
            <a:r>
              <a:rPr lang="en-US" sz="4000" b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4000" b="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username@denali.cr.usgs.gov</a:t>
            </a:r>
            <a:endParaRPr lang="en-US" sz="4000" b="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4000" dirty="0"/>
          </a:p>
        </p:txBody>
      </p:sp>
      <p:pic>
        <p:nvPicPr>
          <p:cNvPr id="4" name="Picture 3" descr="A row of computer screens&#10;&#10;Description automatically generated">
            <a:extLst>
              <a:ext uri="{FF2B5EF4-FFF2-40B4-BE49-F238E27FC236}">
                <a16:creationId xmlns:a16="http://schemas.microsoft.com/office/drawing/2014/main" id="{8E59FA89-BCD8-F8F6-9831-3A7364F3BC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0131" y="146617"/>
            <a:ext cx="4620114" cy="3721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6091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7A93C-28BA-98FF-3358-707491009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Denali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D12D0E-10F8-76B9-5BFC-E5E82B92DB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4300" dirty="0">
                <a:latin typeface="+mj-lt"/>
              </a:rPr>
              <a:t>Cray XC-50 Supercomputer</a:t>
            </a:r>
          </a:p>
          <a:p>
            <a:r>
              <a:rPr lang="en-US" sz="4300" dirty="0">
                <a:latin typeface="+mj-lt"/>
              </a:rPr>
              <a:t>9280 Total CPU cores</a:t>
            </a:r>
          </a:p>
          <a:p>
            <a:r>
              <a:rPr lang="en-US" sz="4300" dirty="0">
                <a:latin typeface="+mj-lt"/>
              </a:rPr>
              <a:t>2.4 PB </a:t>
            </a:r>
            <a:r>
              <a:rPr lang="en-US" sz="4300" dirty="0" err="1">
                <a:latin typeface="+mj-lt"/>
              </a:rPr>
              <a:t>Lustre</a:t>
            </a:r>
            <a:r>
              <a:rPr lang="en-US" sz="4300" dirty="0">
                <a:latin typeface="+mj-lt"/>
              </a:rPr>
              <a:t> storage </a:t>
            </a:r>
            <a:br>
              <a:rPr lang="en-US" sz="4300" dirty="0">
                <a:latin typeface="+mj-lt"/>
              </a:rPr>
            </a:br>
            <a:r>
              <a:rPr lang="en-US" sz="4300" dirty="0">
                <a:latin typeface="+mj-lt"/>
              </a:rPr>
              <a:t>36 GB/s peak I/O</a:t>
            </a:r>
          </a:p>
          <a:p>
            <a:r>
              <a:rPr lang="en-US" sz="4300" dirty="0">
                <a:latin typeface="+mj-lt"/>
              </a:rPr>
              <a:t>Cray Aries Interconnect (85 Gb/s)</a:t>
            </a:r>
          </a:p>
          <a:p>
            <a:r>
              <a:rPr lang="en-US" sz="4300" dirty="0">
                <a:latin typeface="+mj-lt"/>
              </a:rPr>
              <a:t>232 compute nodes</a:t>
            </a:r>
          </a:p>
          <a:p>
            <a:pPr lvl="1"/>
            <a:r>
              <a:rPr lang="en-US" sz="4000" dirty="0">
                <a:latin typeface="+mj-lt"/>
              </a:rPr>
              <a:t>Two 20-core 2.4 </a:t>
            </a:r>
            <a:r>
              <a:rPr lang="en-US" sz="4000" dirty="0" err="1">
                <a:latin typeface="+mj-lt"/>
              </a:rPr>
              <a:t>Ghz</a:t>
            </a:r>
            <a:r>
              <a:rPr lang="en-US" sz="4000" dirty="0">
                <a:latin typeface="+mj-lt"/>
              </a:rPr>
              <a:t> Intel Xeon processors</a:t>
            </a:r>
          </a:p>
          <a:p>
            <a:pPr lvl="1"/>
            <a:r>
              <a:rPr lang="en-US" sz="4000" dirty="0">
                <a:latin typeface="+mj-lt"/>
              </a:rPr>
              <a:t>192 GB RAM (4.8 GB/core)</a:t>
            </a:r>
          </a:p>
        </p:txBody>
      </p:sp>
      <p:pic>
        <p:nvPicPr>
          <p:cNvPr id="5" name="Picture 4" descr="A row of computer screens&#10;&#10;Description automatically generated">
            <a:extLst>
              <a:ext uri="{FF2B5EF4-FFF2-40B4-BE49-F238E27FC236}">
                <a16:creationId xmlns:a16="http://schemas.microsoft.com/office/drawing/2014/main" id="{0D71C08C-0F59-7533-B89F-4D8CB07E98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0131" y="146617"/>
            <a:ext cx="4620114" cy="37213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90C72EE-E725-D129-CB58-D00C66EE259C}"/>
              </a:ext>
            </a:extLst>
          </p:cNvPr>
          <p:cNvSpPr txBox="1"/>
          <p:nvPr/>
        </p:nvSpPr>
        <p:spPr>
          <a:xfrm>
            <a:off x="457200" y="6400800"/>
            <a:ext cx="553619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en-US" sz="1200" i="1" dirty="0" err="1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hpcportal.cr.usgs.gov</a:t>
            </a:r>
            <a:r>
              <a:rPr lang="en-US" sz="1200" i="1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en-US" sz="1200" i="1" dirty="0" err="1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hpc</a:t>
            </a:r>
            <a:r>
              <a:rPr lang="en-US" sz="1200" i="1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-user-docs/supercomputers/</a:t>
            </a:r>
            <a:r>
              <a:rPr lang="en-US" sz="1200" i="1" dirty="0" err="1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denali.html</a:t>
            </a:r>
            <a:endParaRPr lang="en-US" sz="1200" i="1" dirty="0"/>
          </a:p>
        </p:txBody>
      </p:sp>
    </p:spTree>
    <p:extLst>
      <p:ext uri="{BB962C8B-B14F-4D97-AF65-F5344CB8AC3E}">
        <p14:creationId xmlns:p14="http://schemas.microsoft.com/office/powerpoint/2010/main" val="40094740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222FC8-B07B-37D8-8FFF-50013E7DD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Tallgrass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599B5E-85EF-3888-7D08-DAF265F658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4000" dirty="0"/>
              <a:t>Cray </a:t>
            </a:r>
            <a:r>
              <a:rPr lang="en-US" sz="4000" dirty="0" err="1"/>
              <a:t>Urika</a:t>
            </a:r>
            <a:r>
              <a:rPr lang="en-US" sz="4000" dirty="0"/>
              <a:t>-CS prototype </a:t>
            </a:r>
            <a:br>
              <a:rPr lang="en-US" sz="4000" dirty="0"/>
            </a:br>
            <a:r>
              <a:rPr lang="en-US" sz="4000" dirty="0"/>
              <a:t>system</a:t>
            </a:r>
          </a:p>
          <a:p>
            <a:r>
              <a:rPr lang="en-US" sz="4000" dirty="0"/>
              <a:t>792 CPU cores</a:t>
            </a:r>
            <a:br>
              <a:rPr lang="en-US" sz="4000" dirty="0"/>
            </a:br>
            <a:r>
              <a:rPr lang="en-US" sz="4000" dirty="0"/>
              <a:t>122,880 CUDA cores</a:t>
            </a:r>
            <a:br>
              <a:rPr lang="en-US" sz="4000" dirty="0"/>
            </a:br>
            <a:r>
              <a:rPr lang="en-US" sz="4000" dirty="0"/>
              <a:t>15,360 Tensor cores</a:t>
            </a:r>
          </a:p>
          <a:p>
            <a:r>
              <a:rPr lang="en-US" sz="4000" dirty="0"/>
              <a:t>16 Machine Learning Nodes (CPU)</a:t>
            </a:r>
          </a:p>
          <a:p>
            <a:r>
              <a:rPr lang="en-US" sz="4000" dirty="0"/>
              <a:t>6 Deep Learning Nodes (CPU + GPU)</a:t>
            </a:r>
          </a:p>
          <a:p>
            <a:r>
              <a:rPr lang="en-US" sz="4000" dirty="0"/>
              <a:t>2 Visualization Nodes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30EC7F-1325-0CE9-971A-E2F88C285F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9330" y="66494"/>
            <a:ext cx="4617720" cy="35182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A7FCE69-62CD-1F9D-5BCC-616402C43031}"/>
              </a:ext>
            </a:extLst>
          </p:cNvPr>
          <p:cNvSpPr txBox="1"/>
          <p:nvPr/>
        </p:nvSpPr>
        <p:spPr>
          <a:xfrm>
            <a:off x="457200" y="6400800"/>
            <a:ext cx="553619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en-US" sz="1200" i="1" dirty="0" err="1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hpcportal.cr.usgs.gov</a:t>
            </a:r>
            <a:r>
              <a:rPr lang="en-US" sz="1200" i="1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en-US" sz="1200" i="1" dirty="0" err="1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hpc</a:t>
            </a:r>
            <a:r>
              <a:rPr lang="en-US" sz="1200" i="1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-user-docs/supercomputers/</a:t>
            </a:r>
            <a:r>
              <a:rPr lang="en-US" sz="1200" i="1" dirty="0" err="1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tallgrass.html</a:t>
            </a:r>
            <a:endParaRPr lang="en-US" sz="1200" i="1" dirty="0"/>
          </a:p>
        </p:txBody>
      </p:sp>
    </p:spTree>
    <p:extLst>
      <p:ext uri="{BB962C8B-B14F-4D97-AF65-F5344CB8AC3E}">
        <p14:creationId xmlns:p14="http://schemas.microsoft.com/office/powerpoint/2010/main" val="40038077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9ADF0E-E575-181A-EB76-8EDAC9BA5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Tallgrass – OnDemand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22DBED-2B36-80FA-F9DD-AF82FB26707F}"/>
              </a:ext>
            </a:extLst>
          </p:cNvPr>
          <p:cNvSpPr txBox="1"/>
          <p:nvPr/>
        </p:nvSpPr>
        <p:spPr>
          <a:xfrm>
            <a:off x="457200" y="6400800"/>
            <a:ext cx="553619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 dirty="0">
                <a:solidFill>
                  <a:srgbClr val="0563C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en-US" sz="1200" i="1" dirty="0" err="1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hpcportal.cr.usgs.gov</a:t>
            </a:r>
            <a:endParaRPr lang="en-US" sz="1200" i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077050-2E41-4779-7589-3DBDB00A32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7864" y="1371600"/>
            <a:ext cx="9804154" cy="4893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7008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0DB92F-3DA4-9F08-E141-28352C6CB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Tallgrass – OnDemand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12739A-E5AD-5564-A46D-4B46B5C598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695" y="1371600"/>
            <a:ext cx="9902610" cy="5155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1047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12A6581-7A81-13FA-D0A7-7C36239224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6326" y="1371600"/>
            <a:ext cx="8919347" cy="53429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B6BCBE9-A08F-B6B6-89DD-D2C308BF9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Tallgrass – OnDemand</a:t>
            </a:r>
          </a:p>
        </p:txBody>
      </p:sp>
    </p:spTree>
    <p:extLst>
      <p:ext uri="{BB962C8B-B14F-4D97-AF65-F5344CB8AC3E}">
        <p14:creationId xmlns:p14="http://schemas.microsoft.com/office/powerpoint/2010/main" val="6115761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A492D-6116-97A0-6825-CE0EECEB3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Tallgrass – OnDemand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4CE221-E9B3-CAFC-42D6-074259EC6E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083" y="1371599"/>
            <a:ext cx="10969835" cy="512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6991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A492D-6116-97A0-6825-CE0EECEB3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Tallgrass – OnDemand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5F9BA5E-CD44-2DE4-EFA6-9DB38B92A3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3630" y="1371600"/>
            <a:ext cx="8624741" cy="5280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85368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2509</TotalTime>
  <Words>188</Words>
  <Application>Microsoft Macintosh PowerPoint</Application>
  <PresentationFormat>Widescreen</PresentationFormat>
  <Paragraphs>30</Paragraphs>
  <Slides>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Andale Mono</vt:lpstr>
      <vt:lpstr>Arial</vt:lpstr>
      <vt:lpstr>Calibri</vt:lpstr>
      <vt:lpstr>Calibri Light</vt:lpstr>
      <vt:lpstr>Courier New</vt:lpstr>
      <vt:lpstr>1_Office Theme</vt:lpstr>
      <vt:lpstr>Getting started on USGS supercomputers</vt:lpstr>
      <vt:lpstr>Denali</vt:lpstr>
      <vt:lpstr>Denali</vt:lpstr>
      <vt:lpstr>Tallgrass</vt:lpstr>
      <vt:lpstr>Tallgrass – OnDemand</vt:lpstr>
      <vt:lpstr>Tallgrass – OnDemand</vt:lpstr>
      <vt:lpstr>Tallgrass – OnDemand</vt:lpstr>
      <vt:lpstr>Tallgrass – OnDemand</vt:lpstr>
      <vt:lpstr>Tallgrass – OnDemand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</dc:title>
  <dc:creator>Martijn Russcher</dc:creator>
  <cp:lastModifiedBy>Hughes, Joseph D</cp:lastModifiedBy>
  <cp:revision>40</cp:revision>
  <dcterms:created xsi:type="dcterms:W3CDTF">2023-06-26T10:12:19Z</dcterms:created>
  <dcterms:modified xsi:type="dcterms:W3CDTF">2023-07-13T15:35:39Z</dcterms:modified>
</cp:coreProperties>
</file>